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74"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210557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743835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375358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2159263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3207875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157816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88079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142328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2787304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3461023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EA37B20-CDDD-4CB6-8235-3C2E1540D278}" type="datetimeFigureOut">
              <a:rPr lang="ru-RU" smtClean="0"/>
              <a:pPr/>
              <a:t>07.02.2023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251281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37B20-CDDD-4CB6-8235-3C2E1540D278}" type="datetimeFigureOut">
              <a:rPr lang="ru-RU" smtClean="0"/>
              <a:pPr/>
              <a:t>07.02.2023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E46B6-906F-4D31-B21D-790B0A52D3D0}" type="slidenum">
              <a:rPr lang="ru-RU" smtClean="0"/>
              <a:pPr/>
              <a:t>‹#›</a:t>
            </a:fld>
            <a:endParaRPr lang="ru-RU"/>
          </a:p>
        </p:txBody>
      </p:sp>
    </p:spTree>
    <p:extLst>
      <p:ext uri="{BB962C8B-B14F-4D97-AF65-F5344CB8AC3E}">
        <p14:creationId xmlns="" xmlns:p14="http://schemas.microsoft.com/office/powerpoint/2010/main" val="420776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239411" y="240137"/>
            <a:ext cx="3164400" cy="6606000"/>
            <a:chOff x="108806550" y="108812175"/>
            <a:chExt cx="2743200" cy="2743200"/>
          </a:xfrm>
        </p:grpSpPr>
        <p:sp>
          <p:nvSpPr>
            <p:cNvPr id="3" name="Rectangle 3" hidden="1"/>
            <p:cNvSpPr>
              <a:spLocks noChangeArrowheads="1"/>
            </p:cNvSpPr>
            <p:nvPr/>
          </p:nvSpPr>
          <p:spPr bwMode="auto">
            <a:xfrm>
              <a:off x="108806550" y="108812175"/>
              <a:ext cx="2743200" cy="2743200"/>
            </a:xfrm>
            <a:prstGeom prst="rect">
              <a:avLst/>
            </a:prstGeom>
            <a:gradFill rotWithShape="1">
              <a:gsLst>
                <a:gs pos="0">
                  <a:srgbClr val="FFFFFF"/>
                </a:gs>
                <a:gs pos="100000">
                  <a:srgbClr val="DEC2E4"/>
                </a:gs>
              </a:gsLst>
              <a:lin ang="5400000" scaled="1"/>
            </a:gradFill>
            <a:ln w="12700"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nvGrpSpPr>
            <p:cNvPr id="4" name="Group 4"/>
            <p:cNvGrpSpPr>
              <a:grpSpLocks/>
            </p:cNvGrpSpPr>
            <p:nvPr/>
          </p:nvGrpSpPr>
          <p:grpSpPr bwMode="auto">
            <a:xfrm>
              <a:off x="108806550" y="108812175"/>
              <a:ext cx="2743200" cy="2743200"/>
              <a:chOff x="108806550" y="108812175"/>
              <a:chExt cx="2743200" cy="2743200"/>
            </a:xfrm>
          </p:grpSpPr>
          <p:sp>
            <p:nvSpPr>
              <p:cNvPr id="5" name="AutoShape 5"/>
              <p:cNvSpPr>
                <a:spLocks noChangeArrowheads="1"/>
              </p:cNvSpPr>
              <p:nvPr/>
            </p:nvSpPr>
            <p:spPr bwMode="auto">
              <a:xfrm>
                <a:off x="108806550" y="108812175"/>
                <a:ext cx="2743200" cy="2743200"/>
              </a:xfrm>
              <a:prstGeom prst="plaque">
                <a:avLst>
                  <a:gd name="adj" fmla="val 13829"/>
                </a:avLst>
              </a:prstGeom>
              <a:gradFill rotWithShape="0">
                <a:gsLst>
                  <a:gs pos="0">
                    <a:srgbClr val="FFFFFF"/>
                  </a:gs>
                  <a:gs pos="100000">
                    <a:srgbClr val="DEC2E4"/>
                  </a:gs>
                </a:gsLst>
                <a:lin ang="5400000" scaled="1"/>
              </a:gradFill>
              <a:ln w="12700" algn="in">
                <a:solidFill>
                  <a:srgbClr val="CEA3D7"/>
                </a:solidFill>
                <a:miter lim="800000"/>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sp>
            <p:nvSpPr>
              <p:cNvPr id="6" name="AutoShape 6"/>
              <p:cNvSpPr>
                <a:spLocks noChangeArrowheads="1"/>
              </p:cNvSpPr>
              <p:nvPr/>
            </p:nvSpPr>
            <p:spPr bwMode="auto">
              <a:xfrm>
                <a:off x="108870212" y="108870521"/>
                <a:ext cx="2615876" cy="2626509"/>
              </a:xfrm>
              <a:prstGeom prst="plaque">
                <a:avLst>
                  <a:gd name="adj" fmla="val 13745"/>
                </a:avLst>
              </a:prstGeom>
              <a:gradFill rotWithShape="0">
                <a:gsLst>
                  <a:gs pos="0">
                    <a:srgbClr val="FFFFFF"/>
                  </a:gs>
                  <a:gs pos="100000">
                    <a:srgbClr val="DEC2E4"/>
                  </a:gs>
                </a:gsLst>
                <a:lin ang="5400000" scaled="1"/>
              </a:gradFill>
              <a:ln w="12700" cap="rnd"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grpSp>
      <p:grpSp>
        <p:nvGrpSpPr>
          <p:cNvPr id="7" name="Group 7"/>
          <p:cNvGrpSpPr>
            <a:grpSpLocks/>
          </p:cNvGrpSpPr>
          <p:nvPr/>
        </p:nvGrpSpPr>
        <p:grpSpPr bwMode="auto">
          <a:xfrm>
            <a:off x="4553591" y="271171"/>
            <a:ext cx="3164400" cy="6606000"/>
            <a:chOff x="108806550" y="108799726"/>
            <a:chExt cx="2743200" cy="2755649"/>
          </a:xfrm>
        </p:grpSpPr>
        <p:sp>
          <p:nvSpPr>
            <p:cNvPr id="8" name="Rectangle 8" hidden="1"/>
            <p:cNvSpPr>
              <a:spLocks noChangeArrowheads="1"/>
            </p:cNvSpPr>
            <p:nvPr/>
          </p:nvSpPr>
          <p:spPr bwMode="auto">
            <a:xfrm>
              <a:off x="108806550" y="108812175"/>
              <a:ext cx="2743200" cy="2743200"/>
            </a:xfrm>
            <a:prstGeom prst="rect">
              <a:avLst/>
            </a:prstGeom>
            <a:gradFill rotWithShape="1">
              <a:gsLst>
                <a:gs pos="0">
                  <a:srgbClr val="FFFFFF"/>
                </a:gs>
                <a:gs pos="100000">
                  <a:srgbClr val="DEC2E4"/>
                </a:gs>
              </a:gsLst>
              <a:lin ang="5400000" scaled="1"/>
            </a:gradFill>
            <a:ln w="12700"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nvGrpSpPr>
            <p:cNvPr id="9" name="Group 9"/>
            <p:cNvGrpSpPr>
              <a:grpSpLocks/>
            </p:cNvGrpSpPr>
            <p:nvPr/>
          </p:nvGrpSpPr>
          <p:grpSpPr bwMode="auto">
            <a:xfrm>
              <a:off x="108806550" y="108799726"/>
              <a:ext cx="2743200" cy="2743200"/>
              <a:chOff x="108806550" y="108799726"/>
              <a:chExt cx="2743200" cy="2743200"/>
            </a:xfrm>
          </p:grpSpPr>
          <p:sp>
            <p:nvSpPr>
              <p:cNvPr id="10" name="AutoShape 10"/>
              <p:cNvSpPr>
                <a:spLocks noChangeArrowheads="1"/>
              </p:cNvSpPr>
              <p:nvPr/>
            </p:nvSpPr>
            <p:spPr bwMode="auto">
              <a:xfrm>
                <a:off x="108806550" y="108799726"/>
                <a:ext cx="2743200" cy="2743200"/>
              </a:xfrm>
              <a:prstGeom prst="plaque">
                <a:avLst>
                  <a:gd name="adj" fmla="val 13829"/>
                </a:avLst>
              </a:prstGeom>
              <a:gradFill rotWithShape="0">
                <a:gsLst>
                  <a:gs pos="0">
                    <a:srgbClr val="FFFFFF"/>
                  </a:gs>
                  <a:gs pos="100000">
                    <a:srgbClr val="DEC2E4"/>
                  </a:gs>
                </a:gsLst>
                <a:lin ang="5400000" scaled="1"/>
              </a:gradFill>
              <a:ln w="12700" algn="in">
                <a:solidFill>
                  <a:srgbClr val="CEA3D7"/>
                </a:solidFill>
                <a:miter lim="800000"/>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sp>
            <p:nvSpPr>
              <p:cNvPr id="11" name="AutoShape 11"/>
              <p:cNvSpPr>
                <a:spLocks noChangeArrowheads="1"/>
              </p:cNvSpPr>
              <p:nvPr/>
            </p:nvSpPr>
            <p:spPr bwMode="auto">
              <a:xfrm>
                <a:off x="108870212" y="108870521"/>
                <a:ext cx="2615876" cy="2626509"/>
              </a:xfrm>
              <a:prstGeom prst="plaque">
                <a:avLst>
                  <a:gd name="adj" fmla="val 13745"/>
                </a:avLst>
              </a:prstGeom>
              <a:gradFill rotWithShape="0">
                <a:gsLst>
                  <a:gs pos="0">
                    <a:srgbClr val="FFFFFF"/>
                  </a:gs>
                  <a:gs pos="100000">
                    <a:srgbClr val="DEC2E4"/>
                  </a:gs>
                </a:gsLst>
                <a:lin ang="5400000" scaled="1"/>
              </a:gradFill>
              <a:ln w="12700" cap="rnd"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grpSp>
      <p:grpSp>
        <p:nvGrpSpPr>
          <p:cNvPr id="12" name="Group 12"/>
          <p:cNvGrpSpPr>
            <a:grpSpLocks/>
          </p:cNvGrpSpPr>
          <p:nvPr/>
        </p:nvGrpSpPr>
        <p:grpSpPr bwMode="auto">
          <a:xfrm>
            <a:off x="7852936" y="248074"/>
            <a:ext cx="3163887" cy="6605588"/>
            <a:chOff x="108806550" y="108812175"/>
            <a:chExt cx="2743200" cy="2743200"/>
          </a:xfrm>
        </p:grpSpPr>
        <p:sp>
          <p:nvSpPr>
            <p:cNvPr id="13" name="Rectangle 13" hidden="1"/>
            <p:cNvSpPr>
              <a:spLocks noChangeArrowheads="1"/>
            </p:cNvSpPr>
            <p:nvPr/>
          </p:nvSpPr>
          <p:spPr bwMode="auto">
            <a:xfrm>
              <a:off x="108806550" y="108812175"/>
              <a:ext cx="2743200" cy="2743200"/>
            </a:xfrm>
            <a:prstGeom prst="rect">
              <a:avLst/>
            </a:prstGeom>
            <a:gradFill rotWithShape="1">
              <a:gsLst>
                <a:gs pos="0">
                  <a:srgbClr val="FFFFFF"/>
                </a:gs>
                <a:gs pos="100000">
                  <a:srgbClr val="DEC2E4"/>
                </a:gs>
              </a:gsLst>
              <a:lin ang="5400000" scaled="1"/>
            </a:gradFill>
            <a:ln w="12700"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nvGrpSpPr>
            <p:cNvPr id="14" name="Group 14"/>
            <p:cNvGrpSpPr>
              <a:grpSpLocks/>
            </p:cNvGrpSpPr>
            <p:nvPr/>
          </p:nvGrpSpPr>
          <p:grpSpPr bwMode="auto">
            <a:xfrm>
              <a:off x="108806550" y="108812175"/>
              <a:ext cx="2743200" cy="2743200"/>
              <a:chOff x="108806550" y="108812175"/>
              <a:chExt cx="2743200" cy="2743200"/>
            </a:xfrm>
          </p:grpSpPr>
          <p:sp>
            <p:nvSpPr>
              <p:cNvPr id="15" name="AutoShape 15"/>
              <p:cNvSpPr>
                <a:spLocks noChangeArrowheads="1"/>
              </p:cNvSpPr>
              <p:nvPr/>
            </p:nvSpPr>
            <p:spPr bwMode="auto">
              <a:xfrm>
                <a:off x="108806550" y="108812175"/>
                <a:ext cx="2743200" cy="2743200"/>
              </a:xfrm>
              <a:prstGeom prst="plaque">
                <a:avLst>
                  <a:gd name="adj" fmla="val 13829"/>
                </a:avLst>
              </a:prstGeom>
              <a:gradFill rotWithShape="0">
                <a:gsLst>
                  <a:gs pos="0">
                    <a:srgbClr val="FFFFFF"/>
                  </a:gs>
                  <a:gs pos="100000">
                    <a:srgbClr val="DEC2E4"/>
                  </a:gs>
                </a:gsLst>
                <a:lin ang="5400000" scaled="1"/>
              </a:gradFill>
              <a:ln w="12700" algn="in">
                <a:solidFill>
                  <a:srgbClr val="CEA3D7"/>
                </a:solidFill>
                <a:miter lim="800000"/>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sp>
            <p:nvSpPr>
              <p:cNvPr id="16" name="AutoShape 16"/>
              <p:cNvSpPr>
                <a:spLocks noChangeArrowheads="1"/>
              </p:cNvSpPr>
              <p:nvPr/>
            </p:nvSpPr>
            <p:spPr bwMode="auto">
              <a:xfrm>
                <a:off x="108870212" y="108870521"/>
                <a:ext cx="2615876" cy="2626509"/>
              </a:xfrm>
              <a:prstGeom prst="plaque">
                <a:avLst>
                  <a:gd name="adj" fmla="val 13745"/>
                </a:avLst>
              </a:prstGeom>
              <a:gradFill rotWithShape="0">
                <a:gsLst>
                  <a:gs pos="0">
                    <a:srgbClr val="FFFFFF"/>
                  </a:gs>
                  <a:gs pos="100000">
                    <a:srgbClr val="DEC2E4"/>
                  </a:gs>
                </a:gsLst>
                <a:lin ang="5400000" scaled="1"/>
              </a:gradFill>
              <a:ln w="12700" cap="rnd"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grpSp>
      <p:sp>
        <p:nvSpPr>
          <p:cNvPr id="17" name="Text Box 17"/>
          <p:cNvSpPr txBox="1">
            <a:spLocks noChangeArrowheads="1"/>
          </p:cNvSpPr>
          <p:nvPr/>
        </p:nvSpPr>
        <p:spPr bwMode="auto">
          <a:xfrm>
            <a:off x="8106936" y="1264622"/>
            <a:ext cx="2633662" cy="210185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600" b="1" i="0" u="none" strike="noStrike" cap="none" normalizeH="0" baseline="0" dirty="0" smtClean="0">
                <a:ln>
                  <a:noFill/>
                </a:ln>
                <a:solidFill>
                  <a:srgbClr val="B13F9A"/>
                </a:solidFill>
                <a:effectLst/>
                <a:latin typeface="Constantia" panose="02030602050306030303" pitchFamily="18" charset="0"/>
              </a:rPr>
              <a:t>Возрастные особенности  детей  седьмого года жизни</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18" name="Text Box 18"/>
          <p:cNvSpPr txBox="1">
            <a:spLocks noChangeArrowheads="1"/>
          </p:cNvSpPr>
          <p:nvPr/>
        </p:nvSpPr>
        <p:spPr bwMode="auto">
          <a:xfrm>
            <a:off x="7959298" y="554098"/>
            <a:ext cx="2935288" cy="62865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800" b="0" i="0" u="none" strike="noStrike" cap="none" normalizeH="0" baseline="0" dirty="0" smtClean="0">
                <a:ln>
                  <a:noFill/>
                </a:ln>
                <a:solidFill>
                  <a:schemeClr val="tx1"/>
                </a:solidFill>
                <a:effectLst/>
                <a:latin typeface="Arial" panose="020B0604020202020204" pitchFamily="34" charset="0"/>
              </a:rPr>
              <a:t>МБДОУ </a:t>
            </a:r>
            <a:br>
              <a:rPr kumimoji="0" lang="ru-RU" altLang="ru-RU" sz="1800" b="0" i="0" u="none" strike="noStrike" cap="none" normalizeH="0" baseline="0" dirty="0" smtClean="0">
                <a:ln>
                  <a:noFill/>
                </a:ln>
                <a:solidFill>
                  <a:schemeClr val="tx1"/>
                </a:solidFill>
                <a:effectLst/>
                <a:latin typeface="Arial" panose="020B0604020202020204" pitchFamily="34" charset="0"/>
              </a:rPr>
            </a:br>
            <a:r>
              <a:rPr kumimoji="0" lang="ru-RU" altLang="ru-RU" sz="1800" b="0" i="0" u="none" strike="noStrike" cap="none" normalizeH="0" baseline="0" dirty="0" err="1" smtClean="0">
                <a:ln>
                  <a:noFill/>
                </a:ln>
                <a:solidFill>
                  <a:schemeClr val="tx1"/>
                </a:solidFill>
                <a:effectLst/>
                <a:latin typeface="Arial" panose="020B0604020202020204" pitchFamily="34" charset="0"/>
              </a:rPr>
              <a:t>д</a:t>
            </a:r>
            <a:r>
              <a:rPr kumimoji="0" lang="ru-RU" altLang="ru-RU" sz="1800" b="0" i="0" u="none" strike="noStrike" cap="none" normalizeH="0" baseline="0" dirty="0" smtClean="0">
                <a:ln>
                  <a:noFill/>
                </a:ln>
                <a:solidFill>
                  <a:schemeClr val="tx1"/>
                </a:solidFill>
                <a:effectLst/>
                <a:latin typeface="Arial" panose="020B0604020202020204" pitchFamily="34" charset="0"/>
              </a:rPr>
              <a:t>/с </a:t>
            </a:r>
            <a:r>
              <a:rPr lang="ru-RU" altLang="ru-RU" dirty="0" smtClean="0">
                <a:latin typeface="Arial" panose="020B0604020202020204" pitchFamily="34" charset="0"/>
              </a:rPr>
              <a:t>«Орленок»</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pic>
        <p:nvPicPr>
          <p:cNvPr id="1043" name="Picture 19" descr="ÐÐ¾ÑÐ¾Ð¶ÐµÐµ Ð¸Ð·Ð¾Ð±ÑÐ°Ð¶ÐµÐ½Ð¸Ðµ"/>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000573" y="3166447"/>
            <a:ext cx="2857500" cy="2486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in">
                <a:solidFill>
                  <a:srgbClr val="000000"/>
                </a:solidFill>
                <a:miter lim="800000"/>
                <a:headEnd/>
                <a:tailEnd/>
              </a14:hiddenLine>
            </a:ext>
          </a:extLst>
        </p:spPr>
      </p:pic>
      <p:sp>
        <p:nvSpPr>
          <p:cNvPr id="19" name="Text Box 20"/>
          <p:cNvSpPr txBox="1">
            <a:spLocks noChangeArrowheads="1"/>
          </p:cNvSpPr>
          <p:nvPr/>
        </p:nvSpPr>
        <p:spPr bwMode="auto">
          <a:xfrm>
            <a:off x="4736673" y="840759"/>
            <a:ext cx="2906713" cy="529590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В подготовительной к школе группе завершается дошкольный возраст. Его основные достижения связаны с освоением мира вещей как предметов человеческой культуры; дети осваивают формы позитивного общения с людьми; развивается половая идентификация, формируется позиция школьника.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У дошкольников продолжает развиваться речь: ее звуковая сторона, грамматический строй, лексика. Развивается связная речь. В высказываниях детей отражаются как расширяющийся словарь, так и характер обобщений, формирующихся в этом возрасте. Дети начинают активно употреблять обобщающие существительные, синонимы, антонимы, прилагательные и т.д. В результате правильно организованной образовательной работы у детей развивается диалогическая и некоторые виды монологической речи.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Продолжает развиваться внимание, оно становится произвольным. В некоторых видах деятельности время произвольного сосредоточения достигает 30 минут.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20" name="Text Box 21"/>
          <p:cNvSpPr txBox="1">
            <a:spLocks noChangeArrowheads="1"/>
          </p:cNvSpPr>
          <p:nvPr/>
        </p:nvSpPr>
        <p:spPr bwMode="auto">
          <a:xfrm>
            <a:off x="1542623" y="840759"/>
            <a:ext cx="2865438" cy="529590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Продолжает развиваться воображение, однако часто приходится констатировать снижение развития воображения в этом возрасте в сравнении со старшей группой. Это можно объяснить различными влияниями, в том числе и средств массовой информации, приводящими к стереотипности детских образов.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Продолжают развиваться навыки обобщения и рассуждения, но они в значительной степени еще ограничиваются наглядными признаками ситуации.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Развивается образное мышление, однако воспроизведение метрических отношений затруднено. Это легко проверить, предложив детям воспроизвести на листе бумаги образец, на котором нарисованы девять точек, расположенных не на одной прямой. Как правило, дети не воспроизводят метрические отношения между точками: при наложении рисунков друг на друга точки детского рисунка не совпадают с точками образца.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338171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263574" y="249758"/>
            <a:ext cx="3164400" cy="6606000"/>
            <a:chOff x="108806550" y="108812175"/>
            <a:chExt cx="2743200" cy="2743200"/>
          </a:xfrm>
        </p:grpSpPr>
        <p:sp>
          <p:nvSpPr>
            <p:cNvPr id="3" name="Rectangle 3" hidden="1"/>
            <p:cNvSpPr>
              <a:spLocks noChangeArrowheads="1"/>
            </p:cNvSpPr>
            <p:nvPr/>
          </p:nvSpPr>
          <p:spPr bwMode="auto">
            <a:xfrm>
              <a:off x="108806550" y="108812175"/>
              <a:ext cx="2743200" cy="2743200"/>
            </a:xfrm>
            <a:prstGeom prst="rect">
              <a:avLst/>
            </a:prstGeom>
            <a:gradFill rotWithShape="1">
              <a:gsLst>
                <a:gs pos="0">
                  <a:srgbClr val="FFFFFF"/>
                </a:gs>
                <a:gs pos="100000">
                  <a:srgbClr val="DEC2E4"/>
                </a:gs>
              </a:gsLst>
              <a:lin ang="5400000" scaled="1"/>
            </a:gradFill>
            <a:ln w="12700"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nvGrpSpPr>
            <p:cNvPr id="4" name="Group 4"/>
            <p:cNvGrpSpPr>
              <a:grpSpLocks/>
            </p:cNvGrpSpPr>
            <p:nvPr/>
          </p:nvGrpSpPr>
          <p:grpSpPr bwMode="auto">
            <a:xfrm>
              <a:off x="108806550" y="108812175"/>
              <a:ext cx="2743200" cy="2743200"/>
              <a:chOff x="108806550" y="108812175"/>
              <a:chExt cx="2743200" cy="2743200"/>
            </a:xfrm>
          </p:grpSpPr>
          <p:sp>
            <p:nvSpPr>
              <p:cNvPr id="5" name="AutoShape 5"/>
              <p:cNvSpPr>
                <a:spLocks noChangeArrowheads="1"/>
              </p:cNvSpPr>
              <p:nvPr/>
            </p:nvSpPr>
            <p:spPr bwMode="auto">
              <a:xfrm>
                <a:off x="108806550" y="108812175"/>
                <a:ext cx="2743200" cy="2743200"/>
              </a:xfrm>
              <a:prstGeom prst="plaque">
                <a:avLst>
                  <a:gd name="adj" fmla="val 13829"/>
                </a:avLst>
              </a:prstGeom>
              <a:gradFill rotWithShape="0">
                <a:gsLst>
                  <a:gs pos="0">
                    <a:srgbClr val="FFFFFF"/>
                  </a:gs>
                  <a:gs pos="100000">
                    <a:srgbClr val="DEC2E4"/>
                  </a:gs>
                </a:gsLst>
                <a:lin ang="5400000" scaled="1"/>
              </a:gradFill>
              <a:ln w="12700" algn="in">
                <a:solidFill>
                  <a:srgbClr val="CEA3D7"/>
                </a:solidFill>
                <a:miter lim="800000"/>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sp>
            <p:nvSpPr>
              <p:cNvPr id="6" name="AutoShape 6"/>
              <p:cNvSpPr>
                <a:spLocks noChangeArrowheads="1"/>
              </p:cNvSpPr>
              <p:nvPr/>
            </p:nvSpPr>
            <p:spPr bwMode="auto">
              <a:xfrm>
                <a:off x="108870212" y="108870521"/>
                <a:ext cx="2615876" cy="2626509"/>
              </a:xfrm>
              <a:prstGeom prst="plaque">
                <a:avLst>
                  <a:gd name="adj" fmla="val 13745"/>
                </a:avLst>
              </a:prstGeom>
              <a:gradFill rotWithShape="0">
                <a:gsLst>
                  <a:gs pos="0">
                    <a:srgbClr val="FFFFFF"/>
                  </a:gs>
                  <a:gs pos="100000">
                    <a:srgbClr val="DEC2E4"/>
                  </a:gs>
                </a:gsLst>
                <a:lin ang="5400000" scaled="1"/>
              </a:gradFill>
              <a:ln w="12700" cap="rnd"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grpSp>
      <p:grpSp>
        <p:nvGrpSpPr>
          <p:cNvPr id="7" name="Group 7"/>
          <p:cNvGrpSpPr>
            <a:grpSpLocks/>
          </p:cNvGrpSpPr>
          <p:nvPr/>
        </p:nvGrpSpPr>
        <p:grpSpPr bwMode="auto">
          <a:xfrm>
            <a:off x="4577754" y="235835"/>
            <a:ext cx="3164400" cy="6607175"/>
            <a:chOff x="108806550" y="108812175"/>
            <a:chExt cx="2743200" cy="2743200"/>
          </a:xfrm>
        </p:grpSpPr>
        <p:sp>
          <p:nvSpPr>
            <p:cNvPr id="8" name="Rectangle 8" hidden="1"/>
            <p:cNvSpPr>
              <a:spLocks noChangeArrowheads="1"/>
            </p:cNvSpPr>
            <p:nvPr/>
          </p:nvSpPr>
          <p:spPr bwMode="auto">
            <a:xfrm>
              <a:off x="108806550" y="108812175"/>
              <a:ext cx="2743200" cy="2743200"/>
            </a:xfrm>
            <a:prstGeom prst="rect">
              <a:avLst/>
            </a:prstGeom>
            <a:gradFill rotWithShape="1">
              <a:gsLst>
                <a:gs pos="0">
                  <a:srgbClr val="FFFFFF"/>
                </a:gs>
                <a:gs pos="100000">
                  <a:srgbClr val="DEC2E4"/>
                </a:gs>
              </a:gsLst>
              <a:lin ang="5400000" scaled="1"/>
            </a:gradFill>
            <a:ln w="12700"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nvGrpSpPr>
            <p:cNvPr id="9" name="Group 9"/>
            <p:cNvGrpSpPr>
              <a:grpSpLocks/>
            </p:cNvGrpSpPr>
            <p:nvPr/>
          </p:nvGrpSpPr>
          <p:grpSpPr bwMode="auto">
            <a:xfrm>
              <a:off x="108806550" y="108812175"/>
              <a:ext cx="2743200" cy="2743200"/>
              <a:chOff x="108806550" y="108812175"/>
              <a:chExt cx="2743200" cy="2743200"/>
            </a:xfrm>
          </p:grpSpPr>
          <p:sp>
            <p:nvSpPr>
              <p:cNvPr id="10" name="AutoShape 10"/>
              <p:cNvSpPr>
                <a:spLocks noChangeArrowheads="1"/>
              </p:cNvSpPr>
              <p:nvPr/>
            </p:nvSpPr>
            <p:spPr bwMode="auto">
              <a:xfrm>
                <a:off x="108806550" y="108812175"/>
                <a:ext cx="2743200" cy="2743200"/>
              </a:xfrm>
              <a:prstGeom prst="plaque">
                <a:avLst>
                  <a:gd name="adj" fmla="val 13829"/>
                </a:avLst>
              </a:prstGeom>
              <a:gradFill rotWithShape="0">
                <a:gsLst>
                  <a:gs pos="0">
                    <a:srgbClr val="FFFFFF"/>
                  </a:gs>
                  <a:gs pos="100000">
                    <a:srgbClr val="DEC2E4"/>
                  </a:gs>
                </a:gsLst>
                <a:lin ang="5400000" scaled="1"/>
              </a:gradFill>
              <a:ln w="12700" algn="in">
                <a:solidFill>
                  <a:srgbClr val="CEA3D7"/>
                </a:solidFill>
                <a:miter lim="800000"/>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sp>
            <p:nvSpPr>
              <p:cNvPr id="11" name="AutoShape 11"/>
              <p:cNvSpPr>
                <a:spLocks noChangeArrowheads="1"/>
              </p:cNvSpPr>
              <p:nvPr/>
            </p:nvSpPr>
            <p:spPr bwMode="auto">
              <a:xfrm>
                <a:off x="108870212" y="108870521"/>
                <a:ext cx="2615876" cy="2626509"/>
              </a:xfrm>
              <a:prstGeom prst="plaque">
                <a:avLst>
                  <a:gd name="adj" fmla="val 13745"/>
                </a:avLst>
              </a:prstGeom>
              <a:gradFill rotWithShape="0">
                <a:gsLst>
                  <a:gs pos="0">
                    <a:srgbClr val="FFFFFF"/>
                  </a:gs>
                  <a:gs pos="100000">
                    <a:srgbClr val="DEC2E4"/>
                  </a:gs>
                </a:gsLst>
                <a:lin ang="5400000" scaled="1"/>
              </a:gradFill>
              <a:ln w="12700" cap="rnd"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grpSp>
      <p:grpSp>
        <p:nvGrpSpPr>
          <p:cNvPr id="12" name="Group 12"/>
          <p:cNvGrpSpPr>
            <a:grpSpLocks/>
          </p:cNvGrpSpPr>
          <p:nvPr/>
        </p:nvGrpSpPr>
        <p:grpSpPr bwMode="auto">
          <a:xfrm>
            <a:off x="7877099" y="242705"/>
            <a:ext cx="3163887" cy="6605588"/>
            <a:chOff x="108806550" y="108812175"/>
            <a:chExt cx="2743200" cy="2743200"/>
          </a:xfrm>
        </p:grpSpPr>
        <p:sp>
          <p:nvSpPr>
            <p:cNvPr id="13" name="Rectangle 13" hidden="1"/>
            <p:cNvSpPr>
              <a:spLocks noChangeArrowheads="1"/>
            </p:cNvSpPr>
            <p:nvPr/>
          </p:nvSpPr>
          <p:spPr bwMode="auto">
            <a:xfrm>
              <a:off x="108806550" y="108812175"/>
              <a:ext cx="2743200" cy="2743200"/>
            </a:xfrm>
            <a:prstGeom prst="rect">
              <a:avLst/>
            </a:prstGeom>
            <a:gradFill rotWithShape="1">
              <a:gsLst>
                <a:gs pos="0">
                  <a:srgbClr val="FFFFFF"/>
                </a:gs>
                <a:gs pos="100000">
                  <a:srgbClr val="DEC2E4"/>
                </a:gs>
              </a:gsLst>
              <a:lin ang="5400000" scaled="1"/>
            </a:gradFill>
            <a:ln w="12700"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nvGrpSpPr>
            <p:cNvPr id="14" name="Group 14"/>
            <p:cNvGrpSpPr>
              <a:grpSpLocks/>
            </p:cNvGrpSpPr>
            <p:nvPr/>
          </p:nvGrpSpPr>
          <p:grpSpPr bwMode="auto">
            <a:xfrm>
              <a:off x="108806550" y="108812175"/>
              <a:ext cx="2743200" cy="2743200"/>
              <a:chOff x="108806550" y="108812175"/>
              <a:chExt cx="2743200" cy="2743200"/>
            </a:xfrm>
          </p:grpSpPr>
          <p:sp>
            <p:nvSpPr>
              <p:cNvPr id="15" name="AutoShape 15"/>
              <p:cNvSpPr>
                <a:spLocks noChangeArrowheads="1"/>
              </p:cNvSpPr>
              <p:nvPr/>
            </p:nvSpPr>
            <p:spPr bwMode="auto">
              <a:xfrm>
                <a:off x="108806550" y="108812175"/>
                <a:ext cx="2743200" cy="2743200"/>
              </a:xfrm>
              <a:prstGeom prst="plaque">
                <a:avLst>
                  <a:gd name="adj" fmla="val 13829"/>
                </a:avLst>
              </a:prstGeom>
              <a:gradFill rotWithShape="0">
                <a:gsLst>
                  <a:gs pos="0">
                    <a:srgbClr val="FFFFFF"/>
                  </a:gs>
                  <a:gs pos="100000">
                    <a:srgbClr val="DEC2E4"/>
                  </a:gs>
                </a:gsLst>
                <a:lin ang="5400000" scaled="1"/>
              </a:gradFill>
              <a:ln w="12700" algn="in">
                <a:solidFill>
                  <a:srgbClr val="CEA3D7"/>
                </a:solidFill>
                <a:miter lim="800000"/>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sp>
            <p:nvSpPr>
              <p:cNvPr id="16" name="AutoShape 16"/>
              <p:cNvSpPr>
                <a:spLocks noChangeArrowheads="1"/>
              </p:cNvSpPr>
              <p:nvPr/>
            </p:nvSpPr>
            <p:spPr bwMode="auto">
              <a:xfrm>
                <a:off x="108870212" y="108870521"/>
                <a:ext cx="2615876" cy="2626509"/>
              </a:xfrm>
              <a:prstGeom prst="plaque">
                <a:avLst>
                  <a:gd name="adj" fmla="val 13745"/>
                </a:avLst>
              </a:prstGeom>
              <a:gradFill rotWithShape="0">
                <a:gsLst>
                  <a:gs pos="0">
                    <a:srgbClr val="FFFFFF"/>
                  </a:gs>
                  <a:gs pos="100000">
                    <a:srgbClr val="DEC2E4"/>
                  </a:gs>
                </a:gsLst>
                <a:lin ang="5400000" scaled="1"/>
              </a:gradFill>
              <a:ln w="12700" cap="rnd" algn="ctr">
                <a:solidFill>
                  <a:srgbClr val="CEA3D7"/>
                </a:solidFill>
                <a:round/>
                <a:headEnd/>
                <a:tailEnd/>
              </a:ln>
              <a:effectLst/>
              <a:extLst>
                <a:ext uri="{AF507438-7753-43E0-B8FC-AC1667EBCBE1}">
                  <a14:hiddenEffects xmlns="" xmlns:a14="http://schemas.microsoft.com/office/drawing/2010/main">
                    <a:effectLst>
                      <a:outerShdw dist="28398" dir="3806097" algn="ctr" rotWithShape="0">
                        <a:srgbClr val="56335E">
                          <a:alpha val="50000"/>
                        </a:srgbClr>
                      </a:outerShdw>
                    </a:effectLst>
                  </a14:hiddenEffects>
                </a:ext>
              </a:extLst>
            </p:spPr>
            <p:txBody>
              <a:bodyPr vert="horz" wrap="square" lIns="36576" tIns="36576" rIns="36576" bIns="36576" numCol="1" anchor="t" anchorCtr="0" compatLnSpc="1">
                <a:prstTxWarp prst="textNoShape">
                  <a:avLst/>
                </a:prstTxWarp>
              </a:bodyPr>
              <a:lstStyle/>
              <a:p>
                <a:endParaRPr lang="ru-RU"/>
              </a:p>
            </p:txBody>
          </p:sp>
        </p:grpSp>
      </p:grpSp>
      <p:sp>
        <p:nvSpPr>
          <p:cNvPr id="17" name="Text Box 17"/>
          <p:cNvSpPr txBox="1">
            <a:spLocks noChangeArrowheads="1"/>
          </p:cNvSpPr>
          <p:nvPr/>
        </p:nvSpPr>
        <p:spPr bwMode="auto">
          <a:xfrm>
            <a:off x="8131099" y="1319213"/>
            <a:ext cx="2633662" cy="210185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8" name="Text Box 18"/>
          <p:cNvSpPr txBox="1">
            <a:spLocks noChangeArrowheads="1"/>
          </p:cNvSpPr>
          <p:nvPr/>
        </p:nvSpPr>
        <p:spPr bwMode="auto">
          <a:xfrm>
            <a:off x="4760836" y="895350"/>
            <a:ext cx="2906713" cy="529590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rgbClr val="000000"/>
                </a:solidFill>
                <a:effectLst/>
                <a:latin typeface="Calibri" panose="020F0502020204030204" pitchFamily="34" charset="0"/>
              </a:rPr>
              <a:t>Дети подготовительной к школе группы в значительной степени освоили конструирование из строительного материала. Они свободно владеютобобщенными способами анализа как изображений, так и построек; нетолько анализируют основные конструктивные особенности различных деталей, но и определяют их форму на основе сходства со знакомыми им объемными предметами. Свободные постройки становятся симметричными и пропорциональными, их строительство осуществляется на основе зрительной ориентировки. Дети быстро и правильно подбирают необходимый материал. Они достаточно точно представляют себе последовательность, в которой будет осуществляться постройка, и материал, который понадобится для ее выполнения; способны выполнять различные по степени сложности постройки как по собственному замыслу, так и по условиям.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rgbClr val="000000"/>
                </a:solidFill>
                <a:effectLst/>
                <a:latin typeface="Calibri" panose="020F0502020204030204" pitchFamily="34" charset="0"/>
              </a:rPr>
              <a:t>Изображение человека становится еще более детализированным и пропорциональным. Появляются пальцы на руках, глаза, рот, нос, брови, подбородок.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19" name="Text Box 19"/>
          <p:cNvSpPr txBox="1">
            <a:spLocks noChangeArrowheads="1"/>
          </p:cNvSpPr>
          <p:nvPr/>
        </p:nvSpPr>
        <p:spPr bwMode="auto">
          <a:xfrm>
            <a:off x="1566786" y="895350"/>
            <a:ext cx="2865438" cy="5295900"/>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У детей продолжает развиваться восприятие, однако они не всегда могут одновременно учитывать несколько различных признаков.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В этом возрасте дети уже могут освоить сложные формы сложения из листа бумаги и придумывать собственные, но этому их нужно специально обучать. Данный вид деятельности не просто доступен детям —он важен для углубления их пространственных представлений.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Игровые действия становятся более сложными, обретают особый смысл, который не всегда открывается взрослому. Игровое пространство усложняется. В нем может быть несколько центров, каждый из которых поддерживает свою сюжетную линию. При этом дети способны отслеживать поведение партнеров по всему игровому пространству и менять свое поведение в зависимости от места в нем. Так, ребенок уже обращается к продавцу не просто как покупатель, а как покупатель-мама или покупатель-шофер и т. п.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20" name="Text Box 20"/>
          <p:cNvSpPr txBox="1">
            <a:spLocks noChangeArrowheads="1"/>
          </p:cNvSpPr>
          <p:nvPr/>
        </p:nvSpPr>
        <p:spPr bwMode="auto">
          <a:xfrm>
            <a:off x="8062836" y="895350"/>
            <a:ext cx="2732088" cy="5227638"/>
          </a:xfrm>
          <a:prstGeom prst="rect">
            <a:avLst/>
          </a:prstGeom>
          <a:noFill/>
          <a:ln>
            <a:noFill/>
          </a:ln>
          <a:effectLst/>
          <a:extLst>
            <a:ext uri="{909E8E84-426E-40DD-AFC4-6F175D3DCCD1}">
              <a14:hiddenFill xmlns="" xmlns:a14="http://schemas.microsoft.com/office/drawing/2010/main">
                <a:solidFill>
                  <a:srgbClr val="B13F9A"/>
                </a:solidFill>
              </a14:hiddenFill>
            </a:ext>
            <a:ext uri="{91240B29-F687-4F45-9708-019B960494DF}">
              <a14:hiddenLine xmlns="" xmlns:a14="http://schemas.microsoft.com/office/drawing/2010/main" w="25400" algn="ctr">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Образы из окружающей жизни и литературных произведений, передаваемые детьми в изобразительной деятельности, становятся сложнее. Рисунки приобретают более детализированный характер, обогащается их цветовая гамма. Более явными становятся различия между рисунками мальчиков и девочек. Мальчики охотно изображают технику, космос, военные действия и т. п. Девочки обычно рисуют женские образы: принцесс, балерин, моделей ит. д. Часто встречаются и бытовые сюжеты: мама и дочка, комната и т. д. При правильном педагогическом подходе у детей формируются художественно-творческие способности в изобразительной деятельности.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dirty="0" smtClean="0">
                <a:ln>
                  <a:noFill/>
                </a:ln>
                <a:solidFill>
                  <a:srgbClr val="000000"/>
                </a:solidFill>
                <a:effectLst/>
                <a:latin typeface="Calibri" panose="020F0502020204030204" pitchFamily="34" charset="0"/>
              </a:rPr>
              <a:t>К концу дошкольного возраста ребенок обладает высоким уровнем познавательного и личностного развития, что позволяет ему в дальнейшем успешно учиться в школе.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18017754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639</Words>
  <Application>Microsoft Office PowerPoint</Application>
  <PresentationFormat>Произвольный</PresentationFormat>
  <Paragraphs>15</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Company>diakov.net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RePack by Diakov</dc:creator>
  <cp:lastModifiedBy>user</cp:lastModifiedBy>
  <cp:revision>3</cp:revision>
  <dcterms:created xsi:type="dcterms:W3CDTF">2018-09-19T11:50:42Z</dcterms:created>
  <dcterms:modified xsi:type="dcterms:W3CDTF">2023-02-07T13:58:17Z</dcterms:modified>
</cp:coreProperties>
</file>